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45" r:id="rId2"/>
    <p:sldId id="446" r:id="rId3"/>
    <p:sldId id="257" r:id="rId4"/>
    <p:sldId id="258" r:id="rId5"/>
    <p:sldId id="356" r:id="rId6"/>
    <p:sldId id="267" r:id="rId7"/>
    <p:sldId id="276" r:id="rId8"/>
    <p:sldId id="275" r:id="rId9"/>
    <p:sldId id="278" r:id="rId10"/>
    <p:sldId id="281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7F3"/>
    <a:srgbClr val="E4E4E4"/>
    <a:srgbClr val="FFFFFF"/>
    <a:srgbClr val="F7E3D8"/>
    <a:srgbClr val="F6E2D8"/>
    <a:srgbClr val="3B3A57"/>
    <a:srgbClr val="68687E"/>
    <a:srgbClr val="B68D44"/>
    <a:srgbClr val="DCDBDB"/>
    <a:srgbClr val="A59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795" autoAdjust="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8A12E4F-53BC-4071-BA84-83644AE62983}" emma:medium="tactile" emma:mode="ink">
          <msink:context xmlns:msink="http://schemas.microsoft.com/ink/2010/main" type="writingRegion" rotatedBoundingBox="5412,3438 5455,3438 5455,3462 5412,3462"/>
        </emma:interpretation>
      </emma:emma>
    </inkml:annotationXML>
    <inkml:traceGroup>
      <inkml:annotationXML>
        <emma:emma xmlns:emma="http://www.w3.org/2003/04/emma" version="1.0">
          <emma:interpretation id="{ABA279C7-DE9C-4AE9-8A73-C1F5F89EAEA2}" emma:medium="tactile" emma:mode="ink">
            <msink:context xmlns:msink="http://schemas.microsoft.com/ink/2010/main" type="paragraph" rotatedBoundingBox="5412,3438 5455,3438 5455,3462 5412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15C22F-C8F9-4CB1-94CA-27EA1F78DCFB}" emma:medium="tactile" emma:mode="ink">
              <msink:context xmlns:msink="http://schemas.microsoft.com/ink/2010/main" type="line" rotatedBoundingBox="5412,3438 5455,3438 5455,3462 5412,3462"/>
            </emma:interpretation>
          </emma:emma>
        </inkml:annotationXML>
        <inkml:traceGroup>
          <inkml:annotationXML>
            <emma:emma xmlns:emma="http://www.w3.org/2003/04/emma" version="1.0">
              <emma:interpretation id="{2E064EA2-AB13-4303-8C65-FD12A79DDFE6}" emma:medium="tactile" emma:mode="ink">
                <msink:context xmlns:msink="http://schemas.microsoft.com/ink/2010/main" type="inkWord" rotatedBoundingBox="5412,3438 5455,3438 5455,3462 5412,3462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0 0 254 0,'0'0'5'16,"0"0"-2"-16,0 0-3 0,0 0 2 16,0 0-1-16,0 0-1 15,0 24 0-15,25-24-3 16,-17 0-25-16,2 0-112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DD17247-9192-47B4-8D24-41E4FB8CAD44}" emma:medium="tactile" emma:mode="ink">
          <msink:context xmlns:msink="http://schemas.microsoft.com/ink/2010/main" type="writingRegion" rotatedBoundingBox="13498,7175 13513,7175 13513,7190 13498,7190"/>
        </emma:interpretation>
      </emma:emma>
    </inkml:annotationXML>
    <inkml:traceGroup>
      <inkml:annotationXML>
        <emma:emma xmlns:emma="http://www.w3.org/2003/04/emma" version="1.0">
          <emma:interpretation id="{64A171CF-54D9-4DDF-879D-B340F8D1042D}" emma:medium="tactile" emma:mode="ink">
            <msink:context xmlns:msink="http://schemas.microsoft.com/ink/2010/main" type="paragraph" rotatedBoundingBox="13498,7175 13513,7175 13513,7190 13498,7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8C875-F8C8-4EAC-B3D7-DC98D66C31D2}" emma:medium="tactile" emma:mode="ink">
              <msink:context xmlns:msink="http://schemas.microsoft.com/ink/2010/main" type="line" rotatedBoundingBox="13498,7175 13513,7175 13513,7190 13498,7190"/>
            </emma:interpretation>
          </emma:emma>
        </inkml:annotationXML>
        <inkml:traceGroup>
          <inkml:annotationXML>
            <emma:emma xmlns:emma="http://www.w3.org/2003/04/emma" version="1.0">
              <emma:interpretation id="{F5D36246-0146-4DE2-8210-D1E834FE8E73}" emma:medium="tactile" emma:mode="ink">
                <msink:context xmlns:msink="http://schemas.microsoft.com/ink/2010/main" type="inkWord" rotatedBoundingBox="13498,7175 13513,7175 13513,7190 13498,719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 85 0,'0'0'0'0,"0"0"-25"16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‹#›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" y="-1"/>
            <a:ext cx="12194743" cy="68659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97" y="2283559"/>
            <a:ext cx="12131012" cy="1897743"/>
          </a:xfrm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pc="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PROJET 01   PARTIE </a:t>
            </a:r>
            <a:r>
              <a:rPr lang="fr-FR" spc="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02</a:t>
            </a:r>
            <a:r>
              <a:rPr lang="fr-FR" spc="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/>
            </a:r>
            <a:br>
              <a:rPr lang="fr-FR" spc="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</a:br>
            <a:r>
              <a:rPr lang="fr-FR" spc="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Veille informationnelle</a:t>
            </a:r>
            <a:endParaRPr lang="fr-FR" spc="6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3639" y="5645044"/>
            <a:ext cx="32047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SCROLL POUR EN SAVOIR PLUS…</a:t>
            </a:r>
            <a:endParaRPr lang="en-US" sz="1000" b="1" spc="300" dirty="0">
              <a:solidFill>
                <a:schemeClr val="bg1"/>
              </a:solidFill>
            </a:endParaRPr>
          </a:p>
        </p:txBody>
      </p:sp>
      <p:grpSp>
        <p:nvGrpSpPr>
          <p:cNvPr id="13" name="Group 9"/>
          <p:cNvGrpSpPr>
            <a:grpSpLocks noChangeAspect="1"/>
          </p:cNvGrpSpPr>
          <p:nvPr/>
        </p:nvGrpSpPr>
        <p:grpSpPr bwMode="auto">
          <a:xfrm>
            <a:off x="5984875" y="5997811"/>
            <a:ext cx="222250" cy="339725"/>
            <a:chOff x="3840" y="3833"/>
            <a:chExt cx="140" cy="214"/>
          </a:xfrm>
          <a:solidFill>
            <a:schemeClr val="bg1"/>
          </a:solidFill>
        </p:grpSpPr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3840" y="3833"/>
              <a:ext cx="140" cy="214"/>
            </a:xfrm>
            <a:custGeom>
              <a:avLst/>
              <a:gdLst>
                <a:gd name="T0" fmla="*/ 118 w 237"/>
                <a:gd name="T1" fmla="*/ 365 h 365"/>
                <a:gd name="T2" fmla="*/ 0 w 237"/>
                <a:gd name="T3" fmla="*/ 247 h 365"/>
                <a:gd name="T4" fmla="*/ 0 w 237"/>
                <a:gd name="T5" fmla="*/ 119 h 365"/>
                <a:gd name="T6" fmla="*/ 118 w 237"/>
                <a:gd name="T7" fmla="*/ 0 h 365"/>
                <a:gd name="T8" fmla="*/ 237 w 237"/>
                <a:gd name="T9" fmla="*/ 119 h 365"/>
                <a:gd name="T10" fmla="*/ 237 w 237"/>
                <a:gd name="T11" fmla="*/ 247 h 365"/>
                <a:gd name="T12" fmla="*/ 118 w 237"/>
                <a:gd name="T13" fmla="*/ 365 h 365"/>
                <a:gd name="T14" fmla="*/ 118 w 237"/>
                <a:gd name="T15" fmla="*/ 24 h 365"/>
                <a:gd name="T16" fmla="*/ 24 w 237"/>
                <a:gd name="T17" fmla="*/ 119 h 365"/>
                <a:gd name="T18" fmla="*/ 24 w 237"/>
                <a:gd name="T19" fmla="*/ 247 h 365"/>
                <a:gd name="T20" fmla="*/ 118 w 237"/>
                <a:gd name="T21" fmla="*/ 341 h 365"/>
                <a:gd name="T22" fmla="*/ 213 w 237"/>
                <a:gd name="T23" fmla="*/ 247 h 365"/>
                <a:gd name="T24" fmla="*/ 213 w 237"/>
                <a:gd name="T25" fmla="*/ 119 h 365"/>
                <a:gd name="T26" fmla="*/ 118 w 237"/>
                <a:gd name="T27" fmla="*/ 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7" h="365">
                  <a:moveTo>
                    <a:pt x="118" y="365"/>
                  </a:moveTo>
                  <a:cubicBezTo>
                    <a:pt x="53" y="365"/>
                    <a:pt x="0" y="312"/>
                    <a:pt x="0" y="24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247"/>
                    <a:pt x="237" y="247"/>
                    <a:pt x="237" y="247"/>
                  </a:cubicBezTo>
                  <a:cubicBezTo>
                    <a:pt x="237" y="312"/>
                    <a:pt x="184" y="365"/>
                    <a:pt x="118" y="365"/>
                  </a:cubicBezTo>
                  <a:close/>
                  <a:moveTo>
                    <a:pt x="118" y="24"/>
                  </a:moveTo>
                  <a:cubicBezTo>
                    <a:pt x="66" y="24"/>
                    <a:pt x="24" y="66"/>
                    <a:pt x="24" y="119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4" y="299"/>
                    <a:pt x="66" y="341"/>
                    <a:pt x="118" y="341"/>
                  </a:cubicBezTo>
                  <a:cubicBezTo>
                    <a:pt x="171" y="341"/>
                    <a:pt x="213" y="299"/>
                    <a:pt x="213" y="247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213" y="66"/>
                    <a:pt x="171" y="24"/>
                    <a:pt x="1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3903" y="3866"/>
              <a:ext cx="14" cy="52"/>
            </a:xfrm>
            <a:custGeom>
              <a:avLst/>
              <a:gdLst>
                <a:gd name="T0" fmla="*/ 12 w 24"/>
                <a:gd name="T1" fmla="*/ 89 h 89"/>
                <a:gd name="T2" fmla="*/ 0 w 24"/>
                <a:gd name="T3" fmla="*/ 77 h 89"/>
                <a:gd name="T4" fmla="*/ 0 w 24"/>
                <a:gd name="T5" fmla="*/ 12 h 89"/>
                <a:gd name="T6" fmla="*/ 12 w 24"/>
                <a:gd name="T7" fmla="*/ 0 h 89"/>
                <a:gd name="T8" fmla="*/ 24 w 24"/>
                <a:gd name="T9" fmla="*/ 12 h 89"/>
                <a:gd name="T10" fmla="*/ 24 w 24"/>
                <a:gd name="T11" fmla="*/ 77 h 89"/>
                <a:gd name="T12" fmla="*/ 12 w 24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9">
                  <a:moveTo>
                    <a:pt x="12" y="89"/>
                  </a:moveTo>
                  <a:cubicBezTo>
                    <a:pt x="6" y="89"/>
                    <a:pt x="0" y="84"/>
                    <a:pt x="0" y="7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4"/>
                    <a:pt x="19" y="89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867627" y="4952013"/>
            <a:ext cx="4789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6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6" y="234821"/>
            <a:ext cx="11678377" cy="6389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686" y="4524381"/>
            <a:ext cx="218301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GROUPE 01 :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6883" y="4515050"/>
            <a:ext cx="218301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GROUPE </a:t>
            </a:r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02 </a:t>
            </a: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: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28854" y="4515053"/>
            <a:ext cx="218301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GROUPE </a:t>
            </a:r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03 </a:t>
            </a: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: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686" y="4919827"/>
            <a:ext cx="21830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dirty="0" smtClean="0">
                <a:solidFill>
                  <a:schemeClr val="bg1"/>
                </a:solidFill>
                <a:latin typeface="Lato" panose="020F0502020204030203" pitchFamily="34" charset="0"/>
              </a:rPr>
              <a:t>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out les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groupes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, ne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sont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pas sur les photos,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il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s’agit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uniquement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de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trois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exemples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.</a:t>
            </a:r>
            <a:endParaRPr lang="en-US" sz="1500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6883" y="4929157"/>
            <a:ext cx="218301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dirty="0" smtClean="0">
                <a:solidFill>
                  <a:schemeClr val="bg1"/>
                </a:solidFill>
              </a:rPr>
              <a:t>D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éjà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abonné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depuis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plusieurs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mois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. </a:t>
            </a:r>
            <a:endParaRPr lang="en-US" sz="1500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8854" y="4919825"/>
            <a:ext cx="21830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fr-FR" sz="1500" dirty="0" smtClean="0">
                <a:solidFill>
                  <a:schemeClr val="bg1"/>
                </a:solidFill>
              </a:rPr>
              <a:t>S</a:t>
            </a:r>
            <a:r>
              <a:rPr lang="fr-FR" sz="1500" dirty="0" smtClean="0">
                <a:solidFill>
                  <a:schemeClr val="bg1"/>
                </a:solidFill>
                <a:latin typeface="Josefin Sans ExtraLight" pitchFamily="2" charset="0"/>
              </a:rPr>
              <a:t>ources riche en information, déblocage en matière de code, et divertissement </a:t>
            </a:r>
            <a:r>
              <a:rPr lang="fr-FR" sz="1500" dirty="0" smtClean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5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02" y="711783"/>
            <a:ext cx="1661947" cy="360088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64" y="712997"/>
            <a:ext cx="1661947" cy="360088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81" y="711705"/>
            <a:ext cx="1659012" cy="35945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23388" y="2511565"/>
            <a:ext cx="218301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44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04.</a:t>
            </a: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984621" y="1240971"/>
            <a:ext cx="660391" cy="408007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710426" y="3281006"/>
            <a:ext cx="734786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" y="51580"/>
            <a:ext cx="5852172" cy="797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36" y="2255542"/>
            <a:ext cx="4539027" cy="221986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28241"/>
            <a:ext cx="2836868" cy="1879322"/>
          </a:xfrm>
        </p:spPr>
        <p:txBody>
          <a:bodyPr>
            <a:normAutofit/>
          </a:bodyPr>
          <a:lstStyle/>
          <a:p>
            <a:r>
              <a:rPr lang="en-US" sz="2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05. BONUS :</a:t>
            </a:r>
            <a:endParaRPr lang="en-US" sz="24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91" y="2613350"/>
            <a:ext cx="2780368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 err="1" smtClean="0">
                <a:latin typeface="Josefin Sans ExtraLight" pitchFamily="2" charset="0"/>
              </a:rPr>
              <a:t>Une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dès</a:t>
            </a:r>
            <a:r>
              <a:rPr lang="en-US" sz="1200" dirty="0" smtClean="0">
                <a:latin typeface="Josefin Sans ExtraLight" pitchFamily="2" charset="0"/>
              </a:rPr>
              <a:t> sources, les plus riches </a:t>
            </a:r>
            <a:r>
              <a:rPr lang="en-US" sz="1200" dirty="0" err="1" smtClean="0">
                <a:latin typeface="Josefin Sans ExtraLight" pitchFamily="2" charset="0"/>
              </a:rPr>
              <a:t>en</a:t>
            </a:r>
            <a:r>
              <a:rPr lang="en-US" sz="1200" dirty="0" smtClean="0">
                <a:latin typeface="Josefin Sans ExtraLight" pitchFamily="2" charset="0"/>
              </a:rPr>
              <a:t> information </a:t>
            </a:r>
            <a:r>
              <a:rPr lang="en-US" sz="1200" dirty="0" err="1" smtClean="0">
                <a:latin typeface="Josefin Sans ExtraLight" pitchFamily="2" charset="0"/>
              </a:rPr>
              <a:t>celon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moi</a:t>
            </a:r>
            <a:r>
              <a:rPr lang="en-US" sz="1200" dirty="0" smtClean="0">
                <a:latin typeface="Josefin Sans ExtraLight" pitchFamily="2" charset="0"/>
              </a:rPr>
              <a:t>, </a:t>
            </a:r>
            <a:r>
              <a:rPr lang="en-US" sz="1200" dirty="0" err="1" smtClean="0">
                <a:latin typeface="Josefin Sans ExtraLight" pitchFamily="2" charset="0"/>
              </a:rPr>
              <a:t>reste</a:t>
            </a:r>
            <a:r>
              <a:rPr lang="en-US" sz="1200" dirty="0" smtClean="0">
                <a:latin typeface="Josefin Sans ExtraLight" pitchFamily="2" charset="0"/>
              </a:rPr>
              <a:t> le </a:t>
            </a:r>
            <a:r>
              <a:rPr lang="en-US" sz="1200" dirty="0" err="1" smtClean="0">
                <a:latin typeface="Josefin Sans ExtraLight" pitchFamily="2" charset="0"/>
              </a:rPr>
              <a:t>youtubeur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grafikart</a:t>
            </a:r>
            <a:r>
              <a:rPr lang="en-US" sz="1200" dirty="0" smtClean="0">
                <a:latin typeface="Josefin Sans ExtraLight" pitchFamily="2" charset="0"/>
              </a:rPr>
              <a:t>, recent </a:t>
            </a:r>
            <a:r>
              <a:rPr lang="en-US" sz="1200" dirty="0" err="1" smtClean="0">
                <a:latin typeface="Josefin Sans ExtraLight" pitchFamily="2" charset="0"/>
              </a:rPr>
              <a:t>il</a:t>
            </a:r>
            <a:r>
              <a:rPr lang="en-US" sz="1200" dirty="0" smtClean="0">
                <a:latin typeface="Josefin Sans ExtraLight" pitchFamily="2" charset="0"/>
              </a:rPr>
              <a:t> nous a fait </a:t>
            </a:r>
            <a:r>
              <a:rPr lang="en-US" sz="1200" dirty="0" err="1" smtClean="0">
                <a:latin typeface="Josefin Sans ExtraLight" pitchFamily="2" charset="0"/>
              </a:rPr>
              <a:t>decouvrir</a:t>
            </a:r>
            <a:r>
              <a:rPr lang="en-US" sz="1200" dirty="0" smtClean="0">
                <a:latin typeface="Josefin Sans ExtraLight" pitchFamily="2" charset="0"/>
              </a:rPr>
              <a:t> les </a:t>
            </a:r>
            <a:r>
              <a:rPr lang="en-US" sz="1200" dirty="0" err="1" smtClean="0">
                <a:latin typeface="Josefin Sans ExtraLight" pitchFamily="2" charset="0"/>
              </a:rPr>
              <a:t>nouveauté</a:t>
            </a:r>
            <a:r>
              <a:rPr lang="en-US" sz="1200" dirty="0" err="1" smtClean="0">
                <a:latin typeface="Josefin Sans ExtraLight" pitchFamily="2" charset="0"/>
              </a:rPr>
              <a:t>s</a:t>
            </a:r>
            <a:r>
              <a:rPr lang="en-US" sz="1200" dirty="0" smtClean="0">
                <a:latin typeface="Josefin Sans ExtraLight" pitchFamily="2" charset="0"/>
              </a:rPr>
              <a:t> sur </a:t>
            </a:r>
            <a:r>
              <a:rPr lang="en-US" sz="1200" dirty="0" err="1" smtClean="0">
                <a:latin typeface="Josefin Sans ExtraLight" pitchFamily="2" charset="0"/>
              </a:rPr>
              <a:t>github</a:t>
            </a:r>
            <a:r>
              <a:rPr lang="en-US" sz="1200" dirty="0" smtClean="0">
                <a:latin typeface="Josefin Sans ExtraLight" pitchFamily="2" charset="0"/>
              </a:rPr>
              <a:t>, copilot, </a:t>
            </a:r>
            <a:r>
              <a:rPr lang="en-US" sz="1200" dirty="0" err="1" smtClean="0">
                <a:latin typeface="Josefin Sans ExtraLight" pitchFamily="2" charset="0"/>
              </a:rPr>
              <a:t>ces</a:t>
            </a:r>
            <a:r>
              <a:rPr lang="en-US" sz="1200" dirty="0" smtClean="0">
                <a:latin typeface="Josefin Sans ExtraLight" pitchFamily="2" charset="0"/>
              </a:rPr>
              <a:t> points fort, </a:t>
            </a:r>
            <a:r>
              <a:rPr lang="en-US" sz="1200" dirty="0" err="1" smtClean="0">
                <a:latin typeface="Josefin Sans ExtraLight" pitchFamily="2" charset="0"/>
              </a:rPr>
              <a:t>ces</a:t>
            </a:r>
            <a:r>
              <a:rPr lang="en-US" sz="1200" dirty="0" smtClean="0">
                <a:latin typeface="Josefin Sans ExtraLight" pitchFamily="2" charset="0"/>
              </a:rPr>
              <a:t> points </a:t>
            </a:r>
            <a:r>
              <a:rPr lang="en-US" sz="1200" dirty="0" err="1" smtClean="0">
                <a:latin typeface="Josefin Sans ExtraLight" pitchFamily="2" charset="0"/>
              </a:rPr>
              <a:t>faibles</a:t>
            </a:r>
            <a:r>
              <a:rPr lang="en-US" sz="1200" dirty="0" smtClean="0">
                <a:latin typeface="Josefin Sans ExtraLight" pitchFamily="2" charset="0"/>
              </a:rPr>
              <a:t>. </a:t>
            </a:r>
            <a:r>
              <a:rPr lang="en-US" sz="1200" dirty="0" err="1" smtClean="0">
                <a:latin typeface="Josefin Sans ExtraLight" pitchFamily="2" charset="0"/>
              </a:rPr>
              <a:t>Ainsi</a:t>
            </a:r>
            <a:r>
              <a:rPr lang="en-US" sz="1200" dirty="0" smtClean="0">
                <a:latin typeface="Josefin Sans ExtraLight" pitchFamily="2" charset="0"/>
              </a:rPr>
              <a:t> que </a:t>
            </a:r>
            <a:r>
              <a:rPr lang="en-US" sz="1200" dirty="0" err="1" smtClean="0">
                <a:latin typeface="Josefin Sans ExtraLight" pitchFamily="2" charset="0"/>
              </a:rPr>
              <a:t>toutes</a:t>
            </a:r>
            <a:r>
              <a:rPr lang="en-US" sz="1200" dirty="0" smtClean="0">
                <a:latin typeface="Josefin Sans ExtraLight" pitchFamily="2" charset="0"/>
              </a:rPr>
              <a:t> les sources </a:t>
            </a:r>
            <a:r>
              <a:rPr lang="en-US" sz="1200" dirty="0" err="1" smtClean="0">
                <a:latin typeface="Josefin Sans ExtraLight" pitchFamily="2" charset="0"/>
              </a:rPr>
              <a:t>directement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utilisé</a:t>
            </a:r>
            <a:r>
              <a:rPr lang="en-US" sz="1200" dirty="0" smtClean="0">
                <a:latin typeface="Josefin Sans ExtraLight" pitchFamily="2" charset="0"/>
              </a:rPr>
              <a:t> via twitter, sur les pages des </a:t>
            </a:r>
            <a:r>
              <a:rPr lang="en-US" sz="1200" dirty="0" err="1" smtClean="0">
                <a:latin typeface="Josefin Sans ExtraLight" pitchFamily="2" charset="0"/>
              </a:rPr>
              <a:t>développeurs</a:t>
            </a:r>
            <a:r>
              <a:rPr lang="en-US" sz="1200" dirty="0" smtClean="0">
                <a:latin typeface="Josefin Sans ExtraLight" pitchFamily="2" charset="0"/>
              </a:rPr>
              <a:t> de framework, techno, ETC.</a:t>
            </a:r>
          </a:p>
          <a:p>
            <a:pPr algn="r"/>
            <a:endParaRPr lang="en-US" sz="1200" dirty="0" smtClean="0">
              <a:latin typeface="Josefin Sans ExtraLight" pitchFamily="2" charset="0"/>
            </a:endParaRPr>
          </a:p>
          <a:p>
            <a:pPr algn="r"/>
            <a:endParaRPr lang="en-US" sz="1200" dirty="0">
              <a:latin typeface="Josefin Sans ExtraLight" pitchFamily="2" charset="0"/>
            </a:endParaRPr>
          </a:p>
          <a:p>
            <a:pPr algn="r"/>
            <a:endParaRPr lang="en-US" sz="1200" dirty="0">
              <a:latin typeface="Josefin Sans ExtraLight" pitchFamily="2" charset="0"/>
            </a:endParaRPr>
          </a:p>
          <a:p>
            <a:pPr algn="r"/>
            <a:r>
              <a:rPr lang="en-US" sz="1200" dirty="0" smtClean="0">
                <a:latin typeface="Josefin Sans ExtraLight" pitchFamily="2" charset="0"/>
              </a:rPr>
              <a:t>Je </a:t>
            </a:r>
            <a:r>
              <a:rPr lang="en-US" sz="1200" dirty="0" err="1" smtClean="0">
                <a:latin typeface="Josefin Sans ExtraLight" pitchFamily="2" charset="0"/>
              </a:rPr>
              <a:t>complète</a:t>
            </a:r>
            <a:r>
              <a:rPr lang="en-US" sz="1200" dirty="0" smtClean="0">
                <a:latin typeface="Josefin Sans ExtraLight" pitchFamily="2" charset="0"/>
              </a:rPr>
              <a:t> avec </a:t>
            </a:r>
            <a:r>
              <a:rPr lang="en-US" sz="1200" dirty="0" err="1" smtClean="0">
                <a:latin typeface="Josefin Sans ExtraLight" pitchFamily="2" charset="0"/>
              </a:rPr>
              <a:t>l’utilisation</a:t>
            </a:r>
            <a:r>
              <a:rPr lang="en-US" sz="1200" dirty="0" smtClean="0">
                <a:latin typeface="Josefin Sans ExtraLight" pitchFamily="2" charset="0"/>
              </a:rPr>
              <a:t> de google discover, qui </a:t>
            </a:r>
            <a:r>
              <a:rPr lang="en-US" sz="1200" dirty="0" err="1" smtClean="0">
                <a:latin typeface="Josefin Sans ExtraLight" pitchFamily="2" charset="0"/>
              </a:rPr>
              <a:t>permet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d’avoir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certaine</a:t>
            </a:r>
            <a:r>
              <a:rPr lang="en-US" sz="1200" dirty="0" smtClean="0">
                <a:latin typeface="Josefin Sans ExtraLight" pitchFamily="2" charset="0"/>
              </a:rPr>
              <a:t> recherché </a:t>
            </a:r>
            <a:r>
              <a:rPr lang="en-US" sz="1200" dirty="0" err="1" smtClean="0">
                <a:latin typeface="Josefin Sans ExtraLight" pitchFamily="2" charset="0"/>
              </a:rPr>
              <a:t>pertinentes</a:t>
            </a:r>
            <a:r>
              <a:rPr lang="en-US" sz="1200" dirty="0" smtClean="0">
                <a:latin typeface="Josefin Sans ExtraLight" pitchFamily="2" charset="0"/>
              </a:rPr>
              <a:t>, </a:t>
            </a:r>
            <a:r>
              <a:rPr lang="en-US" sz="1200" dirty="0" err="1" smtClean="0">
                <a:latin typeface="Josefin Sans ExtraLight" pitchFamily="2" charset="0"/>
              </a:rPr>
              <a:t>même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si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elle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n’est</a:t>
            </a:r>
            <a:r>
              <a:rPr lang="en-US" sz="1200" dirty="0" smtClean="0">
                <a:latin typeface="Josefin Sans ExtraLight" pitchFamily="2" charset="0"/>
              </a:rPr>
              <a:t> pas </a:t>
            </a:r>
            <a:r>
              <a:rPr lang="en-US" sz="1200" dirty="0" err="1" smtClean="0">
                <a:latin typeface="Josefin Sans ExtraLight" pitchFamily="2" charset="0"/>
              </a:rPr>
              <a:t>totalement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optimisé</a:t>
            </a:r>
            <a:r>
              <a:rPr lang="en-US" sz="1200" dirty="0" smtClean="0">
                <a:latin typeface="Josefin Sans ExtraLight" pitchFamily="2" charset="0"/>
              </a:rPr>
              <a:t> encore. </a:t>
            </a:r>
            <a:endParaRPr lang="en-US" sz="1200" dirty="0">
              <a:latin typeface="Josefin Sans ExtraLight" pitchFamily="2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2196972" y="1869876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25" y="49495"/>
            <a:ext cx="4555683" cy="22361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1" y="2280943"/>
            <a:ext cx="4555683" cy="222326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24" y="4503924"/>
            <a:ext cx="4555683" cy="22232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80" y="4509278"/>
            <a:ext cx="4524778" cy="22116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6" y="51580"/>
            <a:ext cx="4555683" cy="2220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342769" y="6077811"/>
            <a:ext cx="2315763" cy="1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1" y="0"/>
            <a:ext cx="5868785" cy="6858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14" y="1"/>
            <a:ext cx="6335486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67205" y="994231"/>
            <a:ext cx="4452257" cy="1248228"/>
          </a:xfrm>
          <a:noFill/>
        </p:spPr>
        <p:txBody>
          <a:bodyPr/>
          <a:lstStyle/>
          <a:p>
            <a:r>
              <a:rPr lang="en-US" spc="300" dirty="0" smtClean="0">
                <a:solidFill>
                  <a:srgbClr val="7D4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SO</a:t>
            </a:r>
            <a:r>
              <a:rPr lang="en-US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MMAIRE :</a:t>
            </a:r>
            <a:endParaRPr lang="en-US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3149" y="2242459"/>
            <a:ext cx="4141636" cy="412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TWITTER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  <a:p>
            <a:pPr algn="just">
              <a:spcAft>
                <a:spcPts val="400"/>
              </a:spcAft>
            </a:pP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Le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réseau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le plus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recommandé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pour faire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une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veille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informationnelle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.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Josefin Sans ExtraLight" pitchFamily="2" charset="0"/>
            </a:endParaRPr>
          </a:p>
          <a:p>
            <a:pPr algn="just">
              <a:spcAft>
                <a:spcPts val="600"/>
              </a:spcAft>
            </a:pPr>
            <a:endParaRPr lang="en-US" sz="100" b="1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</a:endParaRPr>
          </a:p>
          <a:p>
            <a:pPr algn="just"/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LINKEDIN</a:t>
            </a:r>
          </a:p>
          <a:p>
            <a:pPr algn="just"/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Le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“Facebook” de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l’emploi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, et information.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</a:p>
          <a:p>
            <a:pPr algn="just">
              <a:spcAft>
                <a:spcPts val="1000"/>
              </a:spcAft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</a:endParaRPr>
          </a:p>
          <a:p>
            <a:pPr algn="just"/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YOUTUBE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  <a:p>
            <a:pPr algn="just">
              <a:spcAft>
                <a:spcPts val="400"/>
              </a:spcAft>
            </a:pP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Une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resource de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connaissance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au format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vidéo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,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d’une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richesse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incroyable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depuis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c’est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10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dernières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années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!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Josefin Sans ExtraLight" pitchFamily="2" charset="0"/>
            </a:endParaRPr>
          </a:p>
          <a:p>
            <a:pPr algn="just">
              <a:spcAft>
                <a:spcPts val="1000"/>
              </a:spcAft>
            </a:pPr>
            <a:endParaRPr lang="en-US" sz="1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</a:endParaRPr>
          </a:p>
          <a:p>
            <a:pPr algn="just"/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FACEBOOK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  <a:p>
            <a:pPr algn="just">
              <a:spcAft>
                <a:spcPts val="400"/>
              </a:spcAft>
            </a:pP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Les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groupes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spécifiques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au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développement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fournissent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d’intéréssante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source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d’information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. </a:t>
            </a:r>
            <a:endParaRPr lang="en-US" sz="1500" dirty="0" smtClean="0">
              <a:solidFill>
                <a:schemeClr val="bg1">
                  <a:lumMod val="95000"/>
                </a:schemeClr>
              </a:solidFill>
              <a:latin typeface="Josefin Sans ExtraLight" pitchFamily="2" charset="0"/>
            </a:endParaRPr>
          </a:p>
          <a:p>
            <a:pPr algn="just">
              <a:spcAft>
                <a:spcPts val="400"/>
              </a:spcAft>
            </a:pPr>
            <a:endParaRPr lang="en-US" sz="1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</a:endParaRPr>
          </a:p>
          <a:p>
            <a:pPr algn="just"/>
            <a:r>
              <a:rPr lang="en-US" sz="1500" b="1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BONUS </a:t>
            </a:r>
            <a:endParaRPr lang="en-US" sz="1500" b="1" dirty="0" smtClean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  <a:p>
            <a:pPr algn="just">
              <a:spcAft>
                <a:spcPts val="400"/>
              </a:spcAft>
            </a:pP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En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Josefin Sans ExtraLight" pitchFamily="2" charset="0"/>
              </a:rPr>
              <a:t> savoir plus ? 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Josefin Sans Extra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1191" y="2188029"/>
            <a:ext cx="775323" cy="13875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2900"/>
              </a:spcAft>
            </a:pPr>
            <a:r>
              <a:rPr lang="en-US" sz="3000" dirty="0">
                <a:solidFill>
                  <a:srgbClr val="7D47F3"/>
                </a:solidFill>
                <a:latin typeface="Lato Black" panose="020F0A02020204030203" pitchFamily="34" charset="0"/>
              </a:rPr>
              <a:t>01.</a:t>
            </a:r>
          </a:p>
          <a:p>
            <a:pPr>
              <a:spcAft>
                <a:spcPts val="2900"/>
              </a:spcAft>
            </a:pPr>
            <a:r>
              <a:rPr lang="en-US" sz="3000" dirty="0">
                <a:solidFill>
                  <a:srgbClr val="7D47F3"/>
                </a:solidFill>
                <a:latin typeface="Lato Black" panose="020F0A02020204030203" pitchFamily="34" charset="0"/>
              </a:rPr>
              <a:t>02</a:t>
            </a:r>
            <a:r>
              <a:rPr lang="en-US" sz="3000" dirty="0" smtClean="0">
                <a:solidFill>
                  <a:srgbClr val="7D47F3"/>
                </a:solidFill>
                <a:latin typeface="Lato Black" panose="020F0A02020204030203" pitchFamily="34" charset="0"/>
              </a:rPr>
              <a:t>.</a:t>
            </a:r>
            <a:endParaRPr lang="en-US" sz="3000" dirty="0">
              <a:solidFill>
                <a:srgbClr val="7D47F3"/>
              </a:solidFill>
              <a:latin typeface="Lato Black" panose="020F0A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6249190" y="1764278"/>
            <a:ext cx="4789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6596" y="4909168"/>
            <a:ext cx="775323" cy="13875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2900"/>
              </a:spcAft>
            </a:pPr>
            <a:r>
              <a:rPr lang="en-US" sz="3000" dirty="0" smtClean="0">
                <a:solidFill>
                  <a:srgbClr val="7D47F3"/>
                </a:solidFill>
                <a:latin typeface="Lato Black" panose="020F0A02020204030203" pitchFamily="34" charset="0"/>
              </a:rPr>
              <a:t>04</a:t>
            </a:r>
            <a:r>
              <a:rPr lang="en-US" sz="3000" dirty="0">
                <a:solidFill>
                  <a:srgbClr val="7D47F3"/>
                </a:solidFill>
                <a:latin typeface="Lato Black" panose="020F0A02020204030203" pitchFamily="34" charset="0"/>
              </a:rPr>
              <a:t>.</a:t>
            </a:r>
          </a:p>
          <a:p>
            <a:pPr>
              <a:spcAft>
                <a:spcPts val="2900"/>
              </a:spcAft>
            </a:pPr>
            <a:r>
              <a:rPr lang="en-US" sz="3000" dirty="0">
                <a:solidFill>
                  <a:srgbClr val="7D47F3"/>
                </a:solidFill>
                <a:latin typeface="Lato Black" panose="020F0A02020204030203" pitchFamily="34" charset="0"/>
              </a:rPr>
              <a:t>05.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8050" y="3775503"/>
            <a:ext cx="7753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2900"/>
              </a:spcAft>
            </a:pPr>
            <a:r>
              <a:rPr lang="en-US" sz="3000" dirty="0" smtClean="0">
                <a:solidFill>
                  <a:srgbClr val="7D47F3"/>
                </a:solidFill>
                <a:latin typeface="Lato Black" panose="020F0A02020204030203" pitchFamily="34" charset="0"/>
              </a:rPr>
              <a:t>03.</a:t>
            </a:r>
            <a:endParaRPr lang="en-US" sz="3000" dirty="0">
              <a:solidFill>
                <a:srgbClr val="7D47F3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63" y="1188474"/>
            <a:ext cx="5070929" cy="507092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38201" y="4724737"/>
            <a:ext cx="4528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 smtClean="0">
                <a:latin typeface="Josefin Sans" pitchFamily="2" charset="0"/>
              </a:rPr>
              <a:t>Je </a:t>
            </a:r>
            <a:r>
              <a:rPr lang="en-US" sz="1500" dirty="0" err="1" smtClean="0">
                <a:latin typeface="Josefin Sans" pitchFamily="2" charset="0"/>
              </a:rPr>
              <a:t>vous</a:t>
            </a:r>
            <a:r>
              <a:rPr lang="en-US" sz="1500" dirty="0" smtClean="0">
                <a:latin typeface="Josefin Sans" pitchFamily="2" charset="0"/>
              </a:rPr>
              <a:t> </a:t>
            </a:r>
            <a:r>
              <a:rPr lang="en-US" sz="1500" dirty="0" err="1" smtClean="0">
                <a:latin typeface="Josefin Sans" pitchFamily="2" charset="0"/>
              </a:rPr>
              <a:t>présente</a:t>
            </a:r>
            <a:r>
              <a:rPr lang="en-US" sz="1500" dirty="0" smtClean="0">
                <a:latin typeface="Josefin Sans" pitchFamily="2" charset="0"/>
              </a:rPr>
              <a:t> </a:t>
            </a:r>
            <a:r>
              <a:rPr lang="en-US" sz="1500" dirty="0" err="1" smtClean="0">
                <a:latin typeface="Josefin Sans" pitchFamily="2" charset="0"/>
              </a:rPr>
              <a:t>quelque</a:t>
            </a:r>
            <a:r>
              <a:rPr lang="en-US" sz="1500" dirty="0" smtClean="0">
                <a:latin typeface="Josefin Sans" pitchFamily="2" charset="0"/>
              </a:rPr>
              <a:t> source </a:t>
            </a:r>
            <a:r>
              <a:rPr lang="en-US" sz="1500" dirty="0" err="1" smtClean="0">
                <a:latin typeface="Josefin Sans" pitchFamily="2" charset="0"/>
              </a:rPr>
              <a:t>d’information</a:t>
            </a:r>
            <a:r>
              <a:rPr lang="en-US" sz="1500" dirty="0" smtClean="0">
                <a:latin typeface="Josefin Sans" pitchFamily="2" charset="0"/>
              </a:rPr>
              <a:t> sur la </a:t>
            </a:r>
            <a:r>
              <a:rPr lang="en-US" sz="1500" dirty="0" err="1" smtClean="0">
                <a:latin typeface="Josefin Sans" pitchFamily="2" charset="0"/>
              </a:rPr>
              <a:t>plateforme</a:t>
            </a:r>
            <a:r>
              <a:rPr lang="en-US" sz="1500" dirty="0" smtClean="0">
                <a:latin typeface="Josefin Sans" pitchFamily="2" charset="0"/>
              </a:rPr>
              <a:t> Twitter, </a:t>
            </a:r>
            <a:r>
              <a:rPr lang="en-US" sz="1500" dirty="0" err="1" smtClean="0">
                <a:latin typeface="Josefin Sans" pitchFamily="2" charset="0"/>
              </a:rPr>
              <a:t>concernant</a:t>
            </a:r>
            <a:r>
              <a:rPr lang="en-US" sz="1500" dirty="0" smtClean="0">
                <a:latin typeface="Josefin Sans" pitchFamily="2" charset="0"/>
              </a:rPr>
              <a:t> le </a:t>
            </a:r>
            <a:r>
              <a:rPr lang="en-US" sz="1500" dirty="0" err="1" smtClean="0">
                <a:latin typeface="Josefin Sans" pitchFamily="2" charset="0"/>
              </a:rPr>
              <a:t>développement</a:t>
            </a:r>
            <a:r>
              <a:rPr lang="en-US" sz="1500" dirty="0" smtClean="0">
                <a:latin typeface="Josefin Sans" pitchFamily="2" charset="0"/>
              </a:rPr>
              <a:t> web.</a:t>
            </a:r>
            <a:endParaRPr lang="en-US" sz="1500" dirty="0">
              <a:latin typeface="Josefin Sans" pitchFamily="2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1117601"/>
            <a:ext cx="4408714" cy="644698"/>
          </a:xfrm>
        </p:spPr>
        <p:txBody>
          <a:bodyPr/>
          <a:lstStyle/>
          <a:p>
            <a:r>
              <a:rPr lang="en-US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01. TWITTER :</a:t>
            </a:r>
            <a:endParaRPr lang="en-US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2768378"/>
            <a:ext cx="4269117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Josefin Sans ExtraLight" pitchFamily="2" charset="0"/>
              </a:rPr>
              <a:t>“ </a:t>
            </a:r>
            <a:r>
              <a:rPr lang="en-US" sz="1050" i="1" dirty="0" smtClean="0">
                <a:latin typeface="Josefin Sans ExtraLight" pitchFamily="2" charset="0"/>
              </a:rPr>
              <a:t>Le </a:t>
            </a:r>
            <a:r>
              <a:rPr lang="en-US" sz="1050" i="1" dirty="0" err="1">
                <a:latin typeface="Josefin Sans ExtraLight" pitchFamily="2" charset="0"/>
              </a:rPr>
              <a:t>réseau</a:t>
            </a:r>
            <a:r>
              <a:rPr lang="en-US" sz="1050" i="1" dirty="0">
                <a:latin typeface="Josefin Sans ExtraLight" pitchFamily="2" charset="0"/>
              </a:rPr>
              <a:t> le plus </a:t>
            </a:r>
            <a:r>
              <a:rPr lang="en-US" sz="1050" i="1" dirty="0" err="1">
                <a:latin typeface="Josefin Sans ExtraLight" pitchFamily="2" charset="0"/>
              </a:rPr>
              <a:t>recommandé</a:t>
            </a:r>
            <a:r>
              <a:rPr lang="en-US" sz="1050" i="1" dirty="0">
                <a:latin typeface="Josefin Sans ExtraLight" pitchFamily="2" charset="0"/>
              </a:rPr>
              <a:t> pour faire </a:t>
            </a:r>
            <a:r>
              <a:rPr lang="en-US" sz="1050" i="1" dirty="0" err="1">
                <a:latin typeface="Josefin Sans ExtraLight" pitchFamily="2" charset="0"/>
              </a:rPr>
              <a:t>une</a:t>
            </a:r>
            <a:r>
              <a:rPr lang="en-US" sz="1050" i="1" dirty="0">
                <a:latin typeface="Josefin Sans ExtraLight" pitchFamily="2" charset="0"/>
              </a:rPr>
              <a:t> </a:t>
            </a:r>
            <a:r>
              <a:rPr lang="en-US" sz="1050" i="1" dirty="0" err="1">
                <a:latin typeface="Josefin Sans ExtraLight" pitchFamily="2" charset="0"/>
              </a:rPr>
              <a:t>veille</a:t>
            </a:r>
            <a:r>
              <a:rPr lang="en-US" sz="1050" i="1" dirty="0">
                <a:latin typeface="Josefin Sans ExtraLight" pitchFamily="2" charset="0"/>
              </a:rPr>
              <a:t> </a:t>
            </a:r>
            <a:r>
              <a:rPr lang="en-US" sz="1050" i="1" dirty="0" err="1" smtClean="0">
                <a:latin typeface="Josefin Sans ExtraLight" pitchFamily="2" charset="0"/>
              </a:rPr>
              <a:t>informationnelle</a:t>
            </a:r>
            <a:r>
              <a:rPr lang="en-US" sz="1050" i="1" dirty="0">
                <a:latin typeface="Josefin Sans ExtraLight" pitchFamily="2" charset="0"/>
              </a:rPr>
              <a:t> </a:t>
            </a:r>
            <a:r>
              <a:rPr lang="en-US" sz="2800" i="1" dirty="0" smtClean="0">
                <a:latin typeface="Josefin Sans ExtraLight" pitchFamily="2" charset="0"/>
              </a:rPr>
              <a:t>”</a:t>
            </a:r>
            <a:endParaRPr lang="en-US" sz="2800" i="1" dirty="0">
              <a:latin typeface="Josefin Sans ExtraLight" pitchFamily="2" charset="0"/>
            </a:endParaRPr>
          </a:p>
          <a:p>
            <a:endParaRPr lang="en-US" sz="1500" i="1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947057" y="371341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1" y="149629"/>
            <a:ext cx="11651679" cy="727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7600"/>
            <a:ext cx="4528457" cy="1973943"/>
          </a:xfrm>
        </p:spPr>
        <p:txBody>
          <a:bodyPr anchor="t"/>
          <a:lstStyle/>
          <a:p>
            <a:r>
              <a:rPr lang="en-US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01. TWITTER :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47057" y="3463637"/>
            <a:ext cx="4789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201" y="4724737"/>
            <a:ext cx="4528456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Je follow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très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peu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youtubeur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mise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à part certain, qui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sont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réellement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axé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sur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l’information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, et pas le spam. Avant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tous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, je me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focalise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sur les technologies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ciblé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a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ceux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de la formation,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mais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aussi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d’autre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qui on un fort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potentiel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d’avenir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 sur le long </a:t>
            </a:r>
            <a:r>
              <a:rPr lang="en-US" sz="1400" dirty="0" err="1" smtClean="0">
                <a:solidFill>
                  <a:schemeClr val="bg1"/>
                </a:solidFill>
                <a:latin typeface="Josefin Sans ExtraLight" pitchFamily="2" charset="0"/>
              </a:rPr>
              <a:t>therme</a:t>
            </a:r>
            <a:r>
              <a:rPr lang="en-US" sz="1400" dirty="0" smtClean="0">
                <a:solidFill>
                  <a:schemeClr val="bg1"/>
                </a:solidFill>
                <a:latin typeface="Josefin Sans ExtraLight" pitchFamily="2" charset="0"/>
              </a:rPr>
              <a:t>. </a:t>
            </a:r>
            <a:endParaRPr lang="en-US" sz="1400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574" y="2460809"/>
            <a:ext cx="4269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Josefin Sans ExtraLight" pitchFamily="2" charset="0"/>
              </a:rPr>
              <a:t>“ 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Le </a:t>
            </a:r>
            <a:r>
              <a:rPr lang="en-US" sz="1050" i="1" dirty="0" err="1">
                <a:solidFill>
                  <a:schemeClr val="bg1"/>
                </a:solidFill>
                <a:latin typeface="Josefin Sans ExtraLight" pitchFamily="2" charset="0"/>
              </a:rPr>
              <a:t>réseau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 le plus </a:t>
            </a:r>
            <a:r>
              <a:rPr lang="en-US" sz="1050" i="1" dirty="0" err="1">
                <a:solidFill>
                  <a:schemeClr val="bg1"/>
                </a:solidFill>
                <a:latin typeface="Josefin Sans ExtraLight" pitchFamily="2" charset="0"/>
              </a:rPr>
              <a:t>recommandé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 pour faire </a:t>
            </a:r>
            <a:r>
              <a:rPr lang="en-US" sz="1050" i="1" dirty="0" err="1">
                <a:solidFill>
                  <a:schemeClr val="bg1"/>
                </a:solidFill>
                <a:latin typeface="Josefin Sans ExtraLight" pitchFamily="2" charset="0"/>
              </a:rPr>
              <a:t>une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050" i="1" dirty="0" err="1">
                <a:solidFill>
                  <a:schemeClr val="bg1"/>
                </a:solidFill>
                <a:latin typeface="Josefin Sans ExtraLight" pitchFamily="2" charset="0"/>
              </a:rPr>
              <a:t>veille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050" i="1" dirty="0" err="1">
                <a:solidFill>
                  <a:schemeClr val="bg1"/>
                </a:solidFill>
                <a:latin typeface="Josefin Sans ExtraLight" pitchFamily="2" charset="0"/>
              </a:rPr>
              <a:t>informationnelle</a:t>
            </a:r>
            <a:r>
              <a:rPr lang="en-US" sz="1050" i="1" dirty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Josefin Sans ExtraLight" pitchFamily="2" charset="0"/>
              </a:rPr>
              <a:t>”</a:t>
            </a:r>
            <a:endParaRPr lang="en-US" sz="2800" i="1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72846" y="4873995"/>
            <a:ext cx="3941064" cy="1508167"/>
            <a:chOff x="7331529" y="3875314"/>
            <a:chExt cx="3941064" cy="1872343"/>
          </a:xfrm>
        </p:grpSpPr>
        <p:sp>
          <p:nvSpPr>
            <p:cNvPr id="6" name="Rectangle 5"/>
            <p:cNvSpPr/>
            <p:nvPr/>
          </p:nvSpPr>
          <p:spPr>
            <a:xfrm>
              <a:off x="7331529" y="3875314"/>
              <a:ext cx="3941064" cy="18723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4" name="Title 12"/>
            <p:cNvSpPr txBox="1">
              <a:spLocks/>
            </p:cNvSpPr>
            <p:nvPr/>
          </p:nvSpPr>
          <p:spPr>
            <a:xfrm>
              <a:off x="7630886" y="4228262"/>
              <a:ext cx="3274786" cy="11865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4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00" b="1" kern="1200">
                  <a:solidFill>
                    <a:schemeClr val="tx1"/>
                  </a:solidFill>
                  <a:latin typeface="Montserrat" panose="02000505000000020004" pitchFamily="2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500"/>
                </a:spcAft>
              </a:pPr>
              <a:r>
                <a:rPr lang="en-US" sz="3800" spc="300" dirty="0" smtClean="0">
                  <a:solidFill>
                    <a:schemeClr val="bg1"/>
                  </a:solidFill>
                  <a:latin typeface="Lato Black" panose="020F0A02020204030203" pitchFamily="34" charset="0"/>
                </a:rPr>
                <a:t>Twitter</a:t>
              </a:r>
              <a:r>
                <a:rPr lang="en-US" sz="2600" spc="300" dirty="0" smtClean="0">
                  <a:solidFill>
                    <a:schemeClr val="bg1"/>
                  </a:solidFill>
                  <a:latin typeface="+mn-lt"/>
                </a:rPr>
                <a:t> </a:t>
              </a:r>
              <a:endParaRPr lang="en-US" sz="2600" spc="300" dirty="0">
                <a:solidFill>
                  <a:schemeClr val="bg1"/>
                </a:solidFill>
                <a:latin typeface="+mn-lt"/>
              </a:endParaRPr>
            </a:p>
            <a:p>
              <a:pPr>
                <a:lnSpc>
                  <a:spcPct val="160000"/>
                </a:lnSpc>
                <a:spcAft>
                  <a:spcPts val="500"/>
                </a:spcAft>
              </a:pPr>
              <a:r>
                <a:rPr lang="en-US" sz="2600" b="0" spc="300" dirty="0" smtClean="0">
                  <a:solidFill>
                    <a:schemeClr val="bg1"/>
                  </a:solidFill>
                  <a:latin typeface="+mn-lt"/>
                </a:rPr>
                <a:t>  Simple </a:t>
              </a:r>
            </a:p>
            <a:p>
              <a:pPr>
                <a:lnSpc>
                  <a:spcPct val="160000"/>
                </a:lnSpc>
                <a:spcAft>
                  <a:spcPts val="500"/>
                </a:spcAft>
              </a:pPr>
              <a:r>
                <a:rPr lang="en-US" sz="2600" b="0" spc="300" dirty="0" smtClean="0">
                  <a:solidFill>
                    <a:schemeClr val="bg1"/>
                  </a:solidFill>
                  <a:latin typeface="+mn-lt"/>
                </a:rPr>
                <a:t>  &amp; </a:t>
              </a:r>
              <a:r>
                <a:rPr lang="en-US" sz="2600" b="0" spc="300" dirty="0" err="1">
                  <a:solidFill>
                    <a:schemeClr val="bg1"/>
                  </a:solidFill>
                  <a:latin typeface="+mn-lt"/>
                </a:rPr>
                <a:t>E</a:t>
              </a:r>
              <a:r>
                <a:rPr lang="en-US" sz="2600" b="0" spc="300" dirty="0" err="1" smtClean="0">
                  <a:solidFill>
                    <a:schemeClr val="bg1"/>
                  </a:solidFill>
                  <a:latin typeface="+mn-lt"/>
                </a:rPr>
                <a:t>fficace</a:t>
              </a:r>
              <a:endParaRPr lang="en-US" sz="2600" spc="30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59" y="4927677"/>
            <a:ext cx="1454486" cy="1454486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07" y="203903"/>
            <a:ext cx="2151222" cy="453171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15" y="195589"/>
            <a:ext cx="2352388" cy="454016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10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4" y="1499573"/>
            <a:ext cx="4705002" cy="1239157"/>
          </a:xfrm>
        </p:spPr>
        <p:txBody>
          <a:bodyPr/>
          <a:lstStyle/>
          <a:p>
            <a:r>
              <a:rPr lang="en-US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02. LINKEDIN :</a:t>
            </a:r>
            <a:endParaRPr lang="en-US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0425291" y="2745895"/>
            <a:ext cx="7347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63999" y="3589342"/>
            <a:ext cx="399607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Josefin Sans ExtraLight" pitchFamily="2" charset="0"/>
              </a:rPr>
              <a:t> </a:t>
            </a:r>
            <a:r>
              <a:rPr lang="en-US" sz="1200" dirty="0" smtClean="0">
                <a:latin typeface="Josefin Sans ExtraLight" pitchFamily="2" charset="0"/>
              </a:rPr>
              <a:t>Le </a:t>
            </a:r>
            <a:r>
              <a:rPr lang="en-US" sz="1200" dirty="0">
                <a:latin typeface="Josefin Sans ExtraLight" pitchFamily="2" charset="0"/>
              </a:rPr>
              <a:t>“Facebook” de </a:t>
            </a:r>
            <a:r>
              <a:rPr lang="en-US" sz="1200" dirty="0" err="1">
                <a:latin typeface="Josefin Sans ExtraLight" pitchFamily="2" charset="0"/>
              </a:rPr>
              <a:t>l’emploi</a:t>
            </a:r>
            <a:r>
              <a:rPr lang="en-US" sz="1200" dirty="0">
                <a:latin typeface="Josefin Sans ExtraLight" pitchFamily="2" charset="0"/>
              </a:rPr>
              <a:t>, et </a:t>
            </a:r>
            <a:r>
              <a:rPr lang="en-US" sz="1200" dirty="0" smtClean="0">
                <a:latin typeface="Josefin Sans ExtraLight" pitchFamily="2" charset="0"/>
              </a:rPr>
              <a:t>information.</a:t>
            </a:r>
          </a:p>
          <a:p>
            <a:pPr algn="ctr"/>
            <a:endParaRPr lang="en-US" sz="1200" dirty="0" smtClean="0">
              <a:latin typeface="Josefin Sans ExtraLight" pitchFamily="2" charset="0"/>
            </a:endParaRPr>
          </a:p>
          <a:p>
            <a:pPr algn="ctr"/>
            <a:endParaRPr lang="en-US" sz="1200" dirty="0">
              <a:latin typeface="Josefin Sans ExtraLight" pitchFamily="2" charset="0"/>
            </a:endParaRPr>
          </a:p>
          <a:p>
            <a:pPr algn="ctr"/>
            <a:endParaRPr lang="en-US" sz="1200" dirty="0" smtClean="0">
              <a:latin typeface="Josefin Sans ExtraLight" pitchFamily="2" charset="0"/>
            </a:endParaRPr>
          </a:p>
          <a:p>
            <a:pPr algn="ctr"/>
            <a:endParaRPr lang="en-US" sz="1200" dirty="0">
              <a:latin typeface="Josefin Sans ExtraLight" pitchFamily="2" charset="0"/>
            </a:endParaRPr>
          </a:p>
          <a:p>
            <a:pPr algn="just"/>
            <a:r>
              <a:rPr lang="en-US" sz="1200" dirty="0" smtClean="0">
                <a:latin typeface="Josefin Sans ExtraLight" pitchFamily="2" charset="0"/>
              </a:rPr>
              <a:t>Je </a:t>
            </a:r>
            <a:r>
              <a:rPr lang="en-US" sz="1200" dirty="0" err="1" smtClean="0">
                <a:latin typeface="Josefin Sans ExtraLight" pitchFamily="2" charset="0"/>
              </a:rPr>
              <a:t>l’utilise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essentiellement</a:t>
            </a:r>
            <a:r>
              <a:rPr lang="en-US" sz="1200" dirty="0" smtClean="0">
                <a:latin typeface="Josefin Sans ExtraLight" pitchFamily="2" charset="0"/>
              </a:rPr>
              <a:t> pour </a:t>
            </a:r>
            <a:r>
              <a:rPr lang="en-US" sz="1200" dirty="0" err="1" smtClean="0">
                <a:latin typeface="Josefin Sans ExtraLight" pitchFamily="2" charset="0"/>
              </a:rPr>
              <a:t>en</a:t>
            </a:r>
            <a:r>
              <a:rPr lang="en-US" sz="1200" dirty="0" smtClean="0">
                <a:latin typeface="Josefin Sans ExtraLight" pitchFamily="2" charset="0"/>
              </a:rPr>
              <a:t> faire </a:t>
            </a:r>
            <a:r>
              <a:rPr lang="en-US" sz="1200" dirty="0" err="1" smtClean="0">
                <a:latin typeface="Josefin Sans ExtraLight" pitchFamily="2" charset="0"/>
              </a:rPr>
              <a:t>une</a:t>
            </a:r>
            <a:r>
              <a:rPr lang="en-US" sz="1200" dirty="0" smtClean="0">
                <a:latin typeface="Josefin Sans ExtraLight" pitchFamily="2" charset="0"/>
              </a:rPr>
              <a:t> belle </a:t>
            </a:r>
            <a:r>
              <a:rPr lang="en-US" sz="1200" dirty="0" err="1" smtClean="0">
                <a:latin typeface="Josefin Sans ExtraLight" pitchFamily="2" charset="0"/>
              </a:rPr>
              <a:t>présentation</a:t>
            </a:r>
            <a:r>
              <a:rPr lang="en-US" sz="1200" dirty="0" smtClean="0">
                <a:latin typeface="Josefin Sans ExtraLight" pitchFamily="2" charset="0"/>
              </a:rPr>
              <a:t>, </a:t>
            </a:r>
            <a:r>
              <a:rPr lang="en-US" sz="1200" dirty="0" err="1" smtClean="0">
                <a:latin typeface="Josefin Sans ExtraLight" pitchFamily="2" charset="0"/>
              </a:rPr>
              <a:t>lors</a:t>
            </a:r>
            <a:r>
              <a:rPr lang="en-US" sz="1200" dirty="0" smtClean="0">
                <a:latin typeface="Josefin Sans ExtraLight" pitchFamily="2" charset="0"/>
              </a:rPr>
              <a:t> de </a:t>
            </a:r>
            <a:r>
              <a:rPr lang="en-US" sz="1200" dirty="0" err="1" smtClean="0">
                <a:latin typeface="Josefin Sans ExtraLight" pitchFamily="2" charset="0"/>
              </a:rPr>
              <a:t>mes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futurs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recherche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d’emploi</a:t>
            </a:r>
            <a:r>
              <a:rPr lang="en-US" sz="1200" dirty="0" smtClean="0">
                <a:latin typeface="Josefin Sans ExtraLight" pitchFamily="2" charset="0"/>
              </a:rPr>
              <a:t>. </a:t>
            </a:r>
            <a:r>
              <a:rPr lang="en-US" sz="1200" dirty="0" err="1" smtClean="0">
                <a:latin typeface="Josefin Sans ExtraLight" pitchFamily="2" charset="0"/>
              </a:rPr>
              <a:t>Concernant</a:t>
            </a:r>
            <a:r>
              <a:rPr lang="en-US" sz="1200" dirty="0" smtClean="0">
                <a:latin typeface="Josefin Sans ExtraLight" pitchFamily="2" charset="0"/>
              </a:rPr>
              <a:t> la </a:t>
            </a:r>
            <a:r>
              <a:rPr lang="en-US" sz="1200" dirty="0" err="1" smtClean="0">
                <a:latin typeface="Josefin Sans ExtraLight" pitchFamily="2" charset="0"/>
              </a:rPr>
              <a:t>veille</a:t>
            </a:r>
            <a:r>
              <a:rPr lang="en-US" sz="1200" dirty="0" smtClean="0">
                <a:latin typeface="Josefin Sans ExtraLight" pitchFamily="2" charset="0"/>
              </a:rPr>
              <a:t>, je </a:t>
            </a:r>
            <a:r>
              <a:rPr lang="en-US" sz="1200" dirty="0" err="1" smtClean="0">
                <a:latin typeface="Josefin Sans ExtraLight" pitchFamily="2" charset="0"/>
              </a:rPr>
              <a:t>l’utilise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très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peu</a:t>
            </a:r>
            <a:r>
              <a:rPr lang="en-US" sz="1200" dirty="0" smtClean="0">
                <a:latin typeface="Josefin Sans ExtraLight" pitchFamily="2" charset="0"/>
              </a:rPr>
              <a:t>, car </a:t>
            </a:r>
            <a:r>
              <a:rPr lang="en-US" sz="1200" dirty="0" err="1" smtClean="0">
                <a:latin typeface="Josefin Sans ExtraLight" pitchFamily="2" charset="0"/>
              </a:rPr>
              <a:t>moins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utilisé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dans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ce</a:t>
            </a:r>
            <a:r>
              <a:rPr lang="en-US" sz="1200" dirty="0" smtClean="0">
                <a:latin typeface="Josefin Sans ExtraLight" pitchFamily="2" charset="0"/>
              </a:rPr>
              <a:t> </a:t>
            </a:r>
            <a:r>
              <a:rPr lang="en-US" sz="1200" dirty="0" err="1" smtClean="0">
                <a:latin typeface="Josefin Sans ExtraLight" pitchFamily="2" charset="0"/>
              </a:rPr>
              <a:t>contexte</a:t>
            </a:r>
            <a:r>
              <a:rPr lang="en-US" sz="1200" dirty="0" smtClean="0">
                <a:latin typeface="Josefin Sans ExtraLight" pitchFamily="2" charset="0"/>
              </a:rPr>
              <a:t>. </a:t>
            </a:r>
            <a:endParaRPr lang="en-US" sz="1200" dirty="0">
              <a:latin typeface="Josefin Sans Extra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" y="1503545"/>
            <a:ext cx="3881238" cy="388123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82306" y="1131767"/>
            <a:ext cx="3313176" cy="4503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bg1"/>
                </a:solidFill>
                <a:latin typeface="Lato Black" panose="020F0A02020204030203" pitchFamily="34" charset="0"/>
              </a:rPr>
              <a:t>» </a:t>
            </a:r>
            <a:r>
              <a:rPr lang="en-US" sz="1500" b="1" dirty="0" err="1" smtClean="0">
                <a:solidFill>
                  <a:schemeClr val="bg1"/>
                </a:solidFill>
                <a:latin typeface="Lato Black" panose="020F0A02020204030203" pitchFamily="34" charset="0"/>
              </a:rPr>
              <a:t>Emploi</a:t>
            </a:r>
            <a:r>
              <a:rPr lang="en-US" sz="1500" b="1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 :</a:t>
            </a:r>
            <a:endParaRPr lang="en-US" sz="1500" b="1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Facilite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la connection entre ENTREPRISE =&gt; PARTICULIER</a:t>
            </a:r>
            <a:endParaRPr lang="en-US" sz="1500" dirty="0">
              <a:solidFill>
                <a:schemeClr val="bg1"/>
              </a:solidFill>
              <a:latin typeface="Josefin Sans ExtraLight" pitchFamily="2" charset="0"/>
            </a:endParaRPr>
          </a:p>
          <a:p>
            <a:endParaRPr lang="en-US" sz="1500" b="1" dirty="0" smtClean="0">
              <a:solidFill>
                <a:schemeClr val="bg1"/>
              </a:solidFill>
              <a:latin typeface="Josefin Sans ExtraLight" pitchFamily="2" charset="0"/>
            </a:endParaRPr>
          </a:p>
          <a:p>
            <a:endParaRPr lang="en-US" sz="1500" b="1" dirty="0" smtClean="0">
              <a:solidFill>
                <a:schemeClr val="bg1"/>
              </a:solidFill>
              <a:latin typeface="Josefin Sans ExtraLight" pitchFamily="2" charset="0"/>
            </a:endParaRPr>
          </a:p>
          <a:p>
            <a:endParaRPr lang="en-US" sz="1500" b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bg1"/>
                </a:solidFill>
                <a:latin typeface="Lato Black" panose="020F0A02020204030203" pitchFamily="34" charset="0"/>
              </a:rPr>
              <a:t>» </a:t>
            </a:r>
            <a:r>
              <a:rPr lang="en-US" sz="1500" b="1" dirty="0" err="1" smtClean="0">
                <a:solidFill>
                  <a:schemeClr val="bg1"/>
                </a:solidFill>
                <a:latin typeface="Lato Black" panose="020F0A02020204030203" pitchFamily="34" charset="0"/>
              </a:rPr>
              <a:t>Connectivité</a:t>
            </a:r>
            <a:r>
              <a:rPr lang="en-US" sz="1500" b="1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 :</a:t>
            </a:r>
            <a:endParaRPr lang="en-US" sz="15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Permet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d’être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directement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en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contact avec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d’autre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développeur</a:t>
            </a:r>
            <a:r>
              <a:rPr lang="en-US" sz="1500" dirty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et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ou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entreprise</a:t>
            </a:r>
            <a:endParaRPr lang="en-US" sz="1500" dirty="0">
              <a:solidFill>
                <a:schemeClr val="bg1"/>
              </a:solidFill>
              <a:latin typeface="Josefin Sans ExtraLight" pitchFamily="2" charset="0"/>
            </a:endParaRPr>
          </a:p>
          <a:p>
            <a:endParaRPr lang="en-US" sz="1500" dirty="0" smtClean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US" sz="15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US" sz="15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2000" dirty="0">
                <a:solidFill>
                  <a:schemeClr val="bg1"/>
                </a:solidFill>
                <a:latin typeface="Lato Black" panose="020F0A02020204030203" pitchFamily="34" charset="0"/>
              </a:rPr>
              <a:t>» </a:t>
            </a:r>
            <a:r>
              <a:rPr lang="en-US" sz="1500" b="1" dirty="0" err="1" smtClean="0">
                <a:solidFill>
                  <a:schemeClr val="bg1"/>
                </a:solidFill>
                <a:latin typeface="Lato Black" panose="020F0A02020204030203" pitchFamily="34" charset="0"/>
              </a:rPr>
              <a:t>Veille</a:t>
            </a:r>
            <a:r>
              <a:rPr lang="en-US" sz="1500" b="1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 </a:t>
            </a:r>
            <a:r>
              <a:rPr lang="en-US" sz="1500" b="1" dirty="0" err="1" smtClean="0">
                <a:solidFill>
                  <a:schemeClr val="bg1"/>
                </a:solidFill>
                <a:latin typeface="Lato Black" panose="020F0A02020204030203" pitchFamily="34" charset="0"/>
              </a:rPr>
              <a:t>informationnelle</a:t>
            </a:r>
            <a:r>
              <a:rPr lang="en-US" sz="1500" b="1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 :</a:t>
            </a:r>
            <a:endParaRPr lang="en-US" sz="15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Un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outil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de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veille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permettant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d’être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renseigner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directement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sur les LKN des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entreprise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Josefin Sans ExtraLight" pitchFamily="2" charset="0"/>
              </a:rPr>
              <a:t>technologique</a:t>
            </a:r>
            <a:r>
              <a:rPr lang="en-US" sz="1500" dirty="0" smtClean="0">
                <a:solidFill>
                  <a:schemeClr val="bg1"/>
                </a:solidFill>
                <a:latin typeface="Josefin Sans ExtraLight" pitchFamily="2" charset="0"/>
              </a:rPr>
              <a:t>.</a:t>
            </a:r>
            <a:endParaRPr lang="en-US" sz="1500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64871" y="2324267"/>
            <a:ext cx="3186223" cy="2917371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Le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“FACEBOOK”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de 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</a:b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L’emploi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856" y="1276474"/>
            <a:ext cx="2645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02. LINKEDIN </a:t>
            </a:r>
            <a:r>
              <a:rPr lang="en-US" sz="1600" spc="600" dirty="0">
                <a:solidFill>
                  <a:schemeClr val="bg1"/>
                </a:solidFill>
                <a:latin typeface="Lato Black" panose="020F0A02020204030203" pitchFamily="34" charset="0"/>
              </a:rPr>
              <a:t>:</a:t>
            </a:r>
            <a:endParaRPr lang="en-US" sz="1600" b="1" spc="6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" y="1679171"/>
            <a:ext cx="32436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52" y="1276474"/>
            <a:ext cx="4255053" cy="439280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stA="51000" endPos="30000" dist="635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2" y="1335040"/>
            <a:ext cx="246736" cy="2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44924"/>
            <a:ext cx="12196858" cy="34130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" y="0"/>
            <a:ext cx="12188788" cy="3449782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317411" y="3331292"/>
            <a:ext cx="3136900" cy="2169621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plus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grande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source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d’information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 WEB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577544" y="4423452"/>
            <a:ext cx="4782664" cy="75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FR" b="0" dirty="0">
                <a:solidFill>
                  <a:schemeClr val="bg1"/>
                </a:solidFill>
                <a:latin typeface="+mn-lt"/>
              </a:rPr>
              <a:t>1 460 000 000 000</a:t>
            </a:r>
            <a:endParaRPr lang="en-US" sz="5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35735" y="5193292"/>
            <a:ext cx="39962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500"/>
              </a:spcAft>
            </a:pPr>
            <a:r>
              <a:rPr lang="en-US" sz="15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VIDEOS / AN</a:t>
            </a:r>
            <a:endParaRPr lang="en-US" sz="1500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08539" y="1099377"/>
            <a:ext cx="6755511" cy="101566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03. YOUTUBE </a:t>
            </a:r>
            <a:r>
              <a:rPr lang="en-US" sz="60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:</a:t>
            </a:r>
            <a:endParaRPr lang="en-US" sz="60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8161" y="2971260"/>
            <a:ext cx="3835400" cy="268501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67" y="-274322"/>
            <a:ext cx="3863228" cy="38857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23" name="Straight Connector 22"/>
          <p:cNvCxnSpPr>
            <a:cxnSpLocks/>
          </p:cNvCxnSpPr>
          <p:nvPr/>
        </p:nvCxnSpPr>
        <p:spPr>
          <a:xfrm>
            <a:off x="8305544" y="3992804"/>
            <a:ext cx="734786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114627" y="892698"/>
            <a:ext cx="3517900" cy="46300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86" y="1692791"/>
            <a:ext cx="3243989" cy="32439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30813" y="2439639"/>
            <a:ext cx="2933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00" b="1" dirty="0" smtClean="0">
                <a:latin typeface="Lato" panose="020F0502020204030203" pitchFamily="34" charset="0"/>
              </a:rPr>
              <a:t>TOP SELECTION :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3814" y="3127634"/>
            <a:ext cx="2933700" cy="87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700" b="1" i="1" dirty="0" err="1" smtClean="0">
                <a:latin typeface="Lato Black" panose="020F0A02020204030203" pitchFamily="34" charset="0"/>
              </a:rPr>
              <a:t>Sébastien</a:t>
            </a:r>
            <a:r>
              <a:rPr lang="en-US" sz="1700" b="1" i="1" dirty="0" smtClean="0">
                <a:latin typeface="Lato Black" panose="020F0A02020204030203" pitchFamily="34" charset="0"/>
              </a:rPr>
              <a:t> </a:t>
            </a:r>
            <a:r>
              <a:rPr lang="en-US" sz="1700" b="1" i="1" dirty="0" err="1" smtClean="0">
                <a:latin typeface="Lato Black" panose="020F0A02020204030203" pitchFamily="34" charset="0"/>
              </a:rPr>
              <a:t>Imbert</a:t>
            </a:r>
            <a:r>
              <a:rPr lang="en-US" sz="1700" b="1" i="1" dirty="0" smtClean="0">
                <a:latin typeface="Lato Black" panose="020F0A02020204030203" pitchFamily="34" charset="0"/>
              </a:rPr>
              <a:t> :</a:t>
            </a:r>
            <a:endParaRPr lang="en-US" sz="1700" b="1" i="1" dirty="0">
              <a:latin typeface="Lato Black" panose="020F0A02020204030203" pitchFamily="34" charset="0"/>
            </a:endParaRPr>
          </a:p>
          <a:p>
            <a:r>
              <a:rPr lang="en-US" sz="1500" dirty="0">
                <a:latin typeface="Josefin Sans ExtraLight" pitchFamily="2" charset="0"/>
              </a:rPr>
              <a:t>Information / </a:t>
            </a:r>
            <a:r>
              <a:rPr lang="en-US" sz="1500" dirty="0" err="1">
                <a:latin typeface="Josefin Sans ExtraLight" pitchFamily="2" charset="0"/>
              </a:rPr>
              <a:t>Tutoriel</a:t>
            </a:r>
            <a:r>
              <a:rPr lang="en-US" sz="1500" dirty="0">
                <a:latin typeface="Josefin Sans ExtraLight" pitchFamily="2" charset="0"/>
              </a:rPr>
              <a:t> </a:t>
            </a:r>
            <a:r>
              <a:rPr lang="en-US" sz="1500" dirty="0" err="1">
                <a:latin typeface="Josefin Sans ExtraLight" pitchFamily="2" charset="0"/>
              </a:rPr>
              <a:t>Développement</a:t>
            </a:r>
            <a:r>
              <a:rPr lang="en-US" sz="1500" dirty="0">
                <a:latin typeface="Josefin Sans ExtraLight" pitchFamily="2" charset="0"/>
              </a:rPr>
              <a:t> WEB </a:t>
            </a:r>
            <a:endParaRPr lang="en-US" sz="1500" dirty="0">
              <a:latin typeface="Josefin Sans ExtraLigh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0689" y="4489563"/>
            <a:ext cx="2933700" cy="111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700" b="1" i="1" dirty="0" smtClean="0">
                <a:latin typeface="Lato Black" panose="020F0A02020204030203" pitchFamily="34" charset="0"/>
              </a:rPr>
              <a:t>From Scratch : </a:t>
            </a:r>
            <a:endParaRPr lang="en-US" sz="1700" b="1" i="1" dirty="0">
              <a:latin typeface="Lato Black" panose="020F0A02020204030203" pitchFamily="34" charset="0"/>
            </a:endParaRPr>
          </a:p>
          <a:p>
            <a:r>
              <a:rPr lang="en-US" sz="1500" dirty="0" smtClean="0">
                <a:latin typeface="Josefin Sans ExtraLight" pitchFamily="2" charset="0"/>
              </a:rPr>
              <a:t>Ma </a:t>
            </a:r>
            <a:r>
              <a:rPr lang="en-US" sz="1500" dirty="0" err="1" smtClean="0">
                <a:latin typeface="Josefin Sans ExtraLight" pitchFamily="2" charset="0"/>
              </a:rPr>
              <a:t>permis</a:t>
            </a:r>
            <a:r>
              <a:rPr lang="en-US" sz="1500" dirty="0" smtClean="0">
                <a:latin typeface="Josefin Sans ExtraLight" pitchFamily="2" charset="0"/>
              </a:rPr>
              <a:t> de </a:t>
            </a:r>
            <a:r>
              <a:rPr lang="en-US" sz="1500" dirty="0" err="1" smtClean="0">
                <a:latin typeface="Josefin Sans ExtraLight" pitchFamily="2" charset="0"/>
              </a:rPr>
              <a:t>pallié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 err="1" smtClean="0">
                <a:latin typeface="Josefin Sans ExtraLight" pitchFamily="2" charset="0"/>
              </a:rPr>
              <a:t>certaines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 err="1" smtClean="0">
                <a:latin typeface="Josefin Sans ExtraLight" pitchFamily="2" charset="0"/>
              </a:rPr>
              <a:t>lacune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 err="1" smtClean="0">
                <a:latin typeface="Josefin Sans ExtraLight" pitchFamily="2" charset="0"/>
              </a:rPr>
              <a:t>en</a:t>
            </a:r>
            <a:r>
              <a:rPr lang="en-US" sz="1500" dirty="0" smtClean="0">
                <a:latin typeface="Josefin Sans ExtraLight" pitchFamily="2" charset="0"/>
              </a:rPr>
              <a:t> JS Source </a:t>
            </a:r>
            <a:r>
              <a:rPr lang="en-US" sz="1500" dirty="0" err="1" smtClean="0">
                <a:latin typeface="Josefin Sans ExtraLight" pitchFamily="2" charset="0"/>
              </a:rPr>
              <a:t>d’information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>
                <a:latin typeface="Josefin Sans ExtraLight" pitchFamily="2" charset="0"/>
              </a:rPr>
              <a:t>/ </a:t>
            </a:r>
            <a:r>
              <a:rPr lang="en-US" sz="1500" dirty="0" err="1">
                <a:latin typeface="Josefin Sans ExtraLight" pitchFamily="2" charset="0"/>
              </a:rPr>
              <a:t>Tutoriel</a:t>
            </a:r>
            <a:r>
              <a:rPr lang="en-US" sz="1500" dirty="0">
                <a:latin typeface="Josefin Sans ExtraLight" pitchFamily="2" charset="0"/>
              </a:rPr>
              <a:t> </a:t>
            </a:r>
            <a:r>
              <a:rPr lang="en-US" sz="1500" dirty="0" err="1">
                <a:latin typeface="Josefin Sans ExtraLight" pitchFamily="2" charset="0"/>
              </a:rPr>
              <a:t>Développement</a:t>
            </a:r>
            <a:r>
              <a:rPr lang="en-US" sz="1500" dirty="0">
                <a:latin typeface="Josefin Sans ExtraLight" pitchFamily="2" charset="0"/>
              </a:rPr>
              <a:t> WEB </a:t>
            </a:r>
            <a:endParaRPr lang="en-US" sz="1500" dirty="0">
              <a:latin typeface="Josefin Sans ExtraLigh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3814" y="4497878"/>
            <a:ext cx="2933700" cy="111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700" b="1" i="1" dirty="0" err="1" smtClean="0">
                <a:latin typeface="Lato Black" panose="020F0A02020204030203" pitchFamily="34" charset="0"/>
              </a:rPr>
              <a:t>Grafikart</a:t>
            </a:r>
            <a:r>
              <a:rPr lang="en-US" sz="1700" b="1" i="1" dirty="0" smtClean="0">
                <a:latin typeface="Lato Black" panose="020F0A02020204030203" pitchFamily="34" charset="0"/>
              </a:rPr>
              <a:t> : </a:t>
            </a:r>
          </a:p>
          <a:p>
            <a:pPr>
              <a:spcAft>
                <a:spcPts val="500"/>
              </a:spcAft>
            </a:pPr>
            <a:r>
              <a:rPr lang="en-US" sz="1500" i="1" dirty="0" smtClean="0">
                <a:latin typeface="Josefin Sans ExtraLight" pitchFamily="2" charset="0"/>
              </a:rPr>
              <a:t>Ma plus </a:t>
            </a:r>
            <a:r>
              <a:rPr lang="en-US" sz="1500" i="1" dirty="0" err="1" smtClean="0">
                <a:latin typeface="Josefin Sans ExtraLight" pitchFamily="2" charset="0"/>
              </a:rPr>
              <a:t>grande</a:t>
            </a:r>
            <a:r>
              <a:rPr lang="en-US" sz="1500" i="1" dirty="0" smtClean="0">
                <a:latin typeface="Josefin Sans ExtraLight" pitchFamily="2" charset="0"/>
              </a:rPr>
              <a:t> source</a:t>
            </a:r>
            <a:r>
              <a:rPr lang="en-US" sz="1500" dirty="0">
                <a:latin typeface="Josefin Sans ExtraLight" pitchFamily="2" charset="0"/>
              </a:rPr>
              <a:t> </a:t>
            </a:r>
            <a:r>
              <a:rPr lang="en-US" sz="1500" dirty="0" err="1" smtClean="0">
                <a:latin typeface="Josefin Sans ExtraLight" pitchFamily="2" charset="0"/>
              </a:rPr>
              <a:t>d’information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>
                <a:latin typeface="Josefin Sans ExtraLight" pitchFamily="2" charset="0"/>
              </a:rPr>
              <a:t>/ </a:t>
            </a:r>
            <a:r>
              <a:rPr lang="en-US" sz="1500" dirty="0" err="1">
                <a:latin typeface="Josefin Sans ExtraLight" pitchFamily="2" charset="0"/>
              </a:rPr>
              <a:t>Tutoriel</a:t>
            </a:r>
            <a:r>
              <a:rPr lang="en-US" sz="1500" dirty="0">
                <a:latin typeface="Josefin Sans ExtraLight" pitchFamily="2" charset="0"/>
              </a:rPr>
              <a:t> </a:t>
            </a:r>
            <a:r>
              <a:rPr lang="en-US" sz="1500" dirty="0" err="1">
                <a:latin typeface="Josefin Sans ExtraLight" pitchFamily="2" charset="0"/>
              </a:rPr>
              <a:t>Développement</a:t>
            </a:r>
            <a:r>
              <a:rPr lang="en-US" sz="1500" dirty="0">
                <a:latin typeface="Josefin Sans ExtraLight" pitchFamily="2" charset="0"/>
              </a:rPr>
              <a:t> WEB </a:t>
            </a:r>
            <a:endParaRPr lang="en-US" sz="1500" dirty="0">
              <a:latin typeface="Josefin Sans ExtraLight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0658" y="1121229"/>
            <a:ext cx="4356990" cy="1533072"/>
          </a:xfrm>
        </p:spPr>
        <p:txBody>
          <a:bodyPr/>
          <a:lstStyle/>
          <a:p>
            <a:r>
              <a:rPr lang="en-US" sz="36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A02020204030203" pitchFamily="34" charset="0"/>
              </a:rPr>
              <a:t>03. YOUTUBE :</a:t>
            </a:r>
            <a:endParaRPr lang="en-US" sz="36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09000" y="1288934"/>
            <a:ext cx="3517900" cy="4630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33"/>
            <a:ext cx="12192000" cy="808554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1505732" y="2114128"/>
            <a:ext cx="7347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91771" y="3130409"/>
            <a:ext cx="2933700" cy="87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700" b="1" i="1" dirty="0" err="1" smtClean="0">
                <a:latin typeface="Lato Black" panose="020F0A02020204030203" pitchFamily="34" charset="0"/>
              </a:rPr>
              <a:t>LiveCode</a:t>
            </a:r>
            <a:r>
              <a:rPr lang="en-US" sz="1700" b="1" i="1" dirty="0" smtClean="0">
                <a:latin typeface="Lato Black" panose="020F0A02020204030203" pitchFamily="34" charset="0"/>
              </a:rPr>
              <a:t> :</a:t>
            </a:r>
            <a:endParaRPr lang="en-US" sz="1700" b="1" i="1" dirty="0">
              <a:latin typeface="Lato Black" panose="020F0A02020204030203" pitchFamily="34" charset="0"/>
            </a:endParaRPr>
          </a:p>
          <a:p>
            <a:r>
              <a:rPr lang="en-US" sz="1500" dirty="0" smtClean="0">
                <a:latin typeface="Josefin Sans ExtraLight" pitchFamily="2" charset="0"/>
              </a:rPr>
              <a:t>Information / </a:t>
            </a:r>
            <a:r>
              <a:rPr lang="en-US" sz="1500" dirty="0" err="1" smtClean="0">
                <a:latin typeface="Josefin Sans ExtraLight" pitchFamily="2" charset="0"/>
              </a:rPr>
              <a:t>Tutoriel</a:t>
            </a:r>
            <a:r>
              <a:rPr lang="en-US" sz="1500" dirty="0" smtClean="0">
                <a:latin typeface="Josefin Sans ExtraLight" pitchFamily="2" charset="0"/>
              </a:rPr>
              <a:t> </a:t>
            </a:r>
            <a:r>
              <a:rPr lang="en-US" sz="1500" dirty="0" err="1" smtClean="0">
                <a:latin typeface="Josefin Sans ExtraLight" pitchFamily="2" charset="0"/>
              </a:rPr>
              <a:t>Développement</a:t>
            </a:r>
            <a:r>
              <a:rPr lang="en-US" sz="1500" dirty="0" smtClean="0">
                <a:latin typeface="Josefin Sans ExtraLight" pitchFamily="2" charset="0"/>
              </a:rPr>
              <a:t> WEB </a:t>
            </a:r>
            <a:endParaRPr lang="en-US" sz="1500" dirty="0">
              <a:latin typeface="Josefin Sans ExtraLight" pitchFamily="2" charset="0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4455018" y="4613563"/>
            <a:ext cx="150236" cy="1419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26000"/>
                    </a14:imgEffect>
                    <a14:imgEffect>
                      <a14:saturation sat="121000"/>
                    </a14:imgEffect>
                    <a14:imgEffect>
                      <a14:brightnessContrast bright="-41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8" y="148610"/>
            <a:ext cx="11909959" cy="6567055"/>
          </a:xfrm>
          <a:prstGeom prst="rect">
            <a:avLst/>
          </a:prstGeom>
          <a:ln w="57150">
            <a:solidFill>
              <a:srgbClr val="7D47F3"/>
            </a:solidFill>
          </a:ln>
          <a:effectLst>
            <a:outerShdw sx="1000" sy="1000" algn="tl" rotWithShape="0">
              <a:prstClr val="black"/>
            </a:outerShdw>
            <a:reflection endPos="0" dir="5400000" sy="-100000" algn="bl" rotWithShape="0"/>
          </a:effec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36700" y="696636"/>
            <a:ext cx="6718300" cy="1740378"/>
          </a:xfrm>
        </p:spPr>
        <p:txBody>
          <a:bodyPr>
            <a:noAutofit/>
          </a:bodyPr>
          <a:lstStyle/>
          <a:p>
            <a:pPr algn="just"/>
            <a:r>
              <a:rPr lang="en-US" sz="4000" spc="600" dirty="0" smtClean="0">
                <a:solidFill>
                  <a:schemeClr val="bg1">
                    <a:lumMod val="95000"/>
                  </a:schemeClr>
                </a:solidFill>
                <a:latin typeface="Lato Black" panose="020F0A02020204030203" pitchFamily="34" charset="0"/>
              </a:rPr>
              <a:t>04. FACEBOOK :</a:t>
            </a:r>
            <a:endParaRPr lang="en-US" sz="4000" spc="600" dirty="0">
              <a:solidFill>
                <a:schemeClr val="bg1">
                  <a:lumMod val="9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69000" y="2234469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Josefin Sans ExtraLight" pitchFamily="2" charset="0"/>
              </a:rPr>
              <a:t>Les </a:t>
            </a:r>
            <a:r>
              <a:rPr lang="en-US" sz="1600" i="1" dirty="0" err="1" smtClean="0">
                <a:solidFill>
                  <a:schemeClr val="bg1"/>
                </a:solidFill>
                <a:latin typeface="Josefin Sans ExtraLight" pitchFamily="2" charset="0"/>
              </a:rPr>
              <a:t>différents</a:t>
            </a:r>
            <a:r>
              <a:rPr lang="en-US" sz="1600" i="1" dirty="0" smtClean="0">
                <a:solidFill>
                  <a:schemeClr val="bg1"/>
                </a:solidFill>
                <a:latin typeface="Josefin Sans ExtraLight" pitchFamily="2" charset="0"/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  <a:latin typeface="Josefin Sans ExtraLight" pitchFamily="2" charset="0"/>
              </a:rPr>
              <a:t>groupes</a:t>
            </a:r>
            <a:r>
              <a:rPr lang="en-US" sz="1600" i="1" dirty="0" smtClean="0">
                <a:solidFill>
                  <a:schemeClr val="bg1"/>
                </a:solidFill>
                <a:latin typeface="Josefin Sans ExtraLight" pitchFamily="2" charset="0"/>
              </a:rPr>
              <a:t> :</a:t>
            </a:r>
            <a:endParaRPr lang="en-US" sz="1600" i="1" dirty="0">
              <a:solidFill>
                <a:schemeClr val="bg1"/>
              </a:solidFill>
              <a:latin typeface="Josefin Sans ExtraLight" pitchFamily="2" charset="0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 rot="10800000">
            <a:off x="5642655" y="1997749"/>
            <a:ext cx="326345" cy="239907"/>
          </a:xfrm>
          <a:custGeom>
            <a:avLst/>
            <a:gdLst>
              <a:gd name="T0" fmla="*/ 0 w 134"/>
              <a:gd name="T1" fmla="*/ 46 h 98"/>
              <a:gd name="T2" fmla="*/ 0 w 134"/>
              <a:gd name="T3" fmla="*/ 0 h 98"/>
              <a:gd name="T4" fmla="*/ 50 w 134"/>
              <a:gd name="T5" fmla="*/ 0 h 98"/>
              <a:gd name="T6" fmla="*/ 50 w 134"/>
              <a:gd name="T7" fmla="*/ 37 h 98"/>
              <a:gd name="T8" fmla="*/ 1 w 134"/>
              <a:gd name="T9" fmla="*/ 98 h 98"/>
              <a:gd name="T10" fmla="*/ 1 w 134"/>
              <a:gd name="T11" fmla="*/ 80 h 98"/>
              <a:gd name="T12" fmla="*/ 21 w 134"/>
              <a:gd name="T13" fmla="*/ 68 h 98"/>
              <a:gd name="T14" fmla="*/ 28 w 134"/>
              <a:gd name="T15" fmla="*/ 46 h 98"/>
              <a:gd name="T16" fmla="*/ 0 w 134"/>
              <a:gd name="T17" fmla="*/ 46 h 98"/>
              <a:gd name="T18" fmla="*/ 84 w 134"/>
              <a:gd name="T19" fmla="*/ 46 h 98"/>
              <a:gd name="T20" fmla="*/ 84 w 134"/>
              <a:gd name="T21" fmla="*/ 0 h 98"/>
              <a:gd name="T22" fmla="*/ 134 w 134"/>
              <a:gd name="T23" fmla="*/ 0 h 98"/>
              <a:gd name="T24" fmla="*/ 134 w 134"/>
              <a:gd name="T25" fmla="*/ 37 h 98"/>
              <a:gd name="T26" fmla="*/ 85 w 134"/>
              <a:gd name="T27" fmla="*/ 98 h 98"/>
              <a:gd name="T28" fmla="*/ 85 w 134"/>
              <a:gd name="T29" fmla="*/ 80 h 98"/>
              <a:gd name="T30" fmla="*/ 105 w 134"/>
              <a:gd name="T31" fmla="*/ 68 h 98"/>
              <a:gd name="T32" fmla="*/ 111 w 134"/>
              <a:gd name="T33" fmla="*/ 46 h 98"/>
              <a:gd name="T34" fmla="*/ 84 w 134"/>
              <a:gd name="T35" fmla="*/ 4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4" h="98">
                <a:moveTo>
                  <a:pt x="0" y="46"/>
                </a:moveTo>
                <a:cubicBezTo>
                  <a:pt x="0" y="0"/>
                  <a:pt x="0" y="0"/>
                  <a:pt x="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71"/>
                  <a:pt x="34" y="91"/>
                  <a:pt x="1" y="98"/>
                </a:cubicBezTo>
                <a:cubicBezTo>
                  <a:pt x="1" y="80"/>
                  <a:pt x="1" y="80"/>
                  <a:pt x="1" y="80"/>
                </a:cubicBezTo>
                <a:cubicBezTo>
                  <a:pt x="10" y="77"/>
                  <a:pt x="17" y="73"/>
                  <a:pt x="21" y="68"/>
                </a:cubicBezTo>
                <a:cubicBezTo>
                  <a:pt x="25" y="63"/>
                  <a:pt x="27" y="56"/>
                  <a:pt x="28" y="46"/>
                </a:cubicBezTo>
                <a:lnTo>
                  <a:pt x="0" y="46"/>
                </a:lnTo>
                <a:close/>
                <a:moveTo>
                  <a:pt x="84" y="46"/>
                </a:moveTo>
                <a:cubicBezTo>
                  <a:pt x="84" y="0"/>
                  <a:pt x="84" y="0"/>
                  <a:pt x="8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4" y="71"/>
                  <a:pt x="118" y="91"/>
                  <a:pt x="85" y="98"/>
                </a:cubicBezTo>
                <a:cubicBezTo>
                  <a:pt x="85" y="80"/>
                  <a:pt x="85" y="80"/>
                  <a:pt x="85" y="80"/>
                </a:cubicBezTo>
                <a:cubicBezTo>
                  <a:pt x="94" y="77"/>
                  <a:pt x="101" y="73"/>
                  <a:pt x="105" y="68"/>
                </a:cubicBezTo>
                <a:cubicBezTo>
                  <a:pt x="109" y="63"/>
                  <a:pt x="111" y="56"/>
                  <a:pt x="111" y="46"/>
                </a:cubicBezTo>
                <a:lnTo>
                  <a:pt x="84" y="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148386" y="1399233"/>
            <a:ext cx="6565927" cy="139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067833" y="2594775"/>
            <a:ext cx="326345" cy="239907"/>
          </a:xfrm>
          <a:custGeom>
            <a:avLst/>
            <a:gdLst>
              <a:gd name="T0" fmla="*/ 0 w 134"/>
              <a:gd name="T1" fmla="*/ 46 h 98"/>
              <a:gd name="T2" fmla="*/ 0 w 134"/>
              <a:gd name="T3" fmla="*/ 0 h 98"/>
              <a:gd name="T4" fmla="*/ 50 w 134"/>
              <a:gd name="T5" fmla="*/ 0 h 98"/>
              <a:gd name="T6" fmla="*/ 50 w 134"/>
              <a:gd name="T7" fmla="*/ 37 h 98"/>
              <a:gd name="T8" fmla="*/ 1 w 134"/>
              <a:gd name="T9" fmla="*/ 98 h 98"/>
              <a:gd name="T10" fmla="*/ 1 w 134"/>
              <a:gd name="T11" fmla="*/ 80 h 98"/>
              <a:gd name="T12" fmla="*/ 21 w 134"/>
              <a:gd name="T13" fmla="*/ 68 h 98"/>
              <a:gd name="T14" fmla="*/ 28 w 134"/>
              <a:gd name="T15" fmla="*/ 46 h 98"/>
              <a:gd name="T16" fmla="*/ 0 w 134"/>
              <a:gd name="T17" fmla="*/ 46 h 98"/>
              <a:gd name="T18" fmla="*/ 84 w 134"/>
              <a:gd name="T19" fmla="*/ 46 h 98"/>
              <a:gd name="T20" fmla="*/ 84 w 134"/>
              <a:gd name="T21" fmla="*/ 0 h 98"/>
              <a:gd name="T22" fmla="*/ 134 w 134"/>
              <a:gd name="T23" fmla="*/ 0 h 98"/>
              <a:gd name="T24" fmla="*/ 134 w 134"/>
              <a:gd name="T25" fmla="*/ 37 h 98"/>
              <a:gd name="T26" fmla="*/ 85 w 134"/>
              <a:gd name="T27" fmla="*/ 98 h 98"/>
              <a:gd name="T28" fmla="*/ 85 w 134"/>
              <a:gd name="T29" fmla="*/ 80 h 98"/>
              <a:gd name="T30" fmla="*/ 105 w 134"/>
              <a:gd name="T31" fmla="*/ 68 h 98"/>
              <a:gd name="T32" fmla="*/ 111 w 134"/>
              <a:gd name="T33" fmla="*/ 46 h 98"/>
              <a:gd name="T34" fmla="*/ 84 w 134"/>
              <a:gd name="T35" fmla="*/ 4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4" h="98">
                <a:moveTo>
                  <a:pt x="0" y="46"/>
                </a:moveTo>
                <a:cubicBezTo>
                  <a:pt x="0" y="0"/>
                  <a:pt x="0" y="0"/>
                  <a:pt x="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71"/>
                  <a:pt x="34" y="91"/>
                  <a:pt x="1" y="98"/>
                </a:cubicBezTo>
                <a:cubicBezTo>
                  <a:pt x="1" y="80"/>
                  <a:pt x="1" y="80"/>
                  <a:pt x="1" y="80"/>
                </a:cubicBezTo>
                <a:cubicBezTo>
                  <a:pt x="10" y="77"/>
                  <a:pt x="17" y="73"/>
                  <a:pt x="21" y="68"/>
                </a:cubicBezTo>
                <a:cubicBezTo>
                  <a:pt x="25" y="63"/>
                  <a:pt x="27" y="56"/>
                  <a:pt x="28" y="46"/>
                </a:cubicBezTo>
                <a:lnTo>
                  <a:pt x="0" y="46"/>
                </a:lnTo>
                <a:close/>
                <a:moveTo>
                  <a:pt x="84" y="46"/>
                </a:moveTo>
                <a:cubicBezTo>
                  <a:pt x="84" y="0"/>
                  <a:pt x="84" y="0"/>
                  <a:pt x="8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4" y="71"/>
                  <a:pt x="118" y="91"/>
                  <a:pt x="85" y="98"/>
                </a:cubicBezTo>
                <a:cubicBezTo>
                  <a:pt x="85" y="80"/>
                  <a:pt x="85" y="80"/>
                  <a:pt x="85" y="80"/>
                </a:cubicBezTo>
                <a:cubicBezTo>
                  <a:pt x="94" y="77"/>
                  <a:pt x="101" y="73"/>
                  <a:pt x="105" y="68"/>
                </a:cubicBezTo>
                <a:cubicBezTo>
                  <a:pt x="109" y="63"/>
                  <a:pt x="111" y="56"/>
                  <a:pt x="111" y="46"/>
                </a:cubicBezTo>
                <a:lnTo>
                  <a:pt x="84" y="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526</Words>
  <Application>Microsoft Office PowerPoint</Application>
  <PresentationFormat>Widescreen</PresentationFormat>
  <Paragraphs>83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Josefin Sans</vt:lpstr>
      <vt:lpstr>Josefin Sans ExtraLight</vt:lpstr>
      <vt:lpstr>Lato</vt:lpstr>
      <vt:lpstr>Lato Black</vt:lpstr>
      <vt:lpstr>Montserrat</vt:lpstr>
      <vt:lpstr>Office Theme</vt:lpstr>
      <vt:lpstr>PROJET 01   PARTIE 02 Veille informationnelle</vt:lpstr>
      <vt:lpstr>SOMMAIRE :</vt:lpstr>
      <vt:lpstr>01. TWITTER :</vt:lpstr>
      <vt:lpstr>01. TWITTER :</vt:lpstr>
      <vt:lpstr>02. LINKEDIN :</vt:lpstr>
      <vt:lpstr>Le “FACEBOOK” de  L’emploi  </vt:lpstr>
      <vt:lpstr>La plus grande source d’information du WEB </vt:lpstr>
      <vt:lpstr>03. YOUTUBE :</vt:lpstr>
      <vt:lpstr>04. FACEBOOK :</vt:lpstr>
      <vt:lpstr> F A C E B O O K</vt:lpstr>
      <vt:lpstr>05. BONUS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Adress Pro</cp:lastModifiedBy>
  <cp:revision>1106</cp:revision>
  <dcterms:created xsi:type="dcterms:W3CDTF">2017-02-21T04:29:22Z</dcterms:created>
  <dcterms:modified xsi:type="dcterms:W3CDTF">2021-07-28T13:43:45Z</dcterms:modified>
</cp:coreProperties>
</file>